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Merriweather"/>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erriweather-bold.fntdata"/><Relationship Id="rId23" Type="http://schemas.openxmlformats.org/officeDocument/2006/relationships/font" Target="fonts/Merriweather-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boldItalic.fntdata"/><Relationship Id="rId25" Type="http://schemas.openxmlformats.org/officeDocument/2006/relationships/font" Target="fonts/Merriweather-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24540326bb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24540326bb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24540326bb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24540326bb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24540326bb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24540326bb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24540326bb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24540326bb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24540326b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24540326b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24540326bb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24540326bb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24540326bb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24540326bb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24540326bb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24540326bb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24540326bb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24540326bb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24540326bb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24540326bb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24540326bb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24540326bb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24540326bb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24540326bb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Randomi GO</a:t>
            </a:r>
            <a:endParaRPr/>
          </a:p>
        </p:txBody>
      </p:sp>
      <p:sp>
        <p:nvSpPr>
          <p:cNvPr id="65" name="Google Shape;65;p13"/>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66" name="Google Shape;66;p13"/>
          <p:cNvSpPr txBox="1"/>
          <p:nvPr/>
        </p:nvSpPr>
        <p:spPr>
          <a:xfrm>
            <a:off x="6419025" y="3760300"/>
            <a:ext cx="27417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lt1"/>
                </a:solidFill>
                <a:latin typeface="Roboto"/>
                <a:ea typeface="Roboto"/>
                <a:cs typeface="Roboto"/>
                <a:sym typeface="Roboto"/>
              </a:rPr>
              <a:t>Erwan BLANCARD</a:t>
            </a:r>
            <a:endParaRPr sz="1300">
              <a:solidFill>
                <a:schemeClr val="lt1"/>
              </a:solidFill>
              <a:latin typeface="Roboto"/>
              <a:ea typeface="Roboto"/>
              <a:cs typeface="Roboto"/>
              <a:sym typeface="Roboto"/>
            </a:endParaRPr>
          </a:p>
          <a:p>
            <a:pPr indent="0" lvl="0" marL="0" rtl="0" algn="l">
              <a:spcBef>
                <a:spcPts val="0"/>
              </a:spcBef>
              <a:spcAft>
                <a:spcPts val="0"/>
              </a:spcAft>
              <a:buNone/>
            </a:pPr>
            <a:r>
              <a:rPr lang="fr" sz="1300">
                <a:solidFill>
                  <a:schemeClr val="lt1"/>
                </a:solidFill>
                <a:latin typeface="Roboto"/>
                <a:ea typeface="Roboto"/>
                <a:cs typeface="Roboto"/>
                <a:sym typeface="Roboto"/>
              </a:rPr>
              <a:t>Driss Khelfi</a:t>
            </a:r>
            <a:endParaRPr sz="1300">
              <a:solidFill>
                <a:schemeClr val="lt1"/>
              </a:solidFill>
              <a:latin typeface="Roboto"/>
              <a:ea typeface="Roboto"/>
              <a:cs typeface="Roboto"/>
              <a:sym typeface="Roboto"/>
            </a:endParaRPr>
          </a:p>
          <a:p>
            <a:pPr indent="0" lvl="0" marL="0" rtl="0" algn="l">
              <a:spcBef>
                <a:spcPts val="0"/>
              </a:spcBef>
              <a:spcAft>
                <a:spcPts val="0"/>
              </a:spcAft>
              <a:buNone/>
            </a:pPr>
            <a:r>
              <a:rPr lang="fr" sz="1300">
                <a:solidFill>
                  <a:schemeClr val="lt1"/>
                </a:solidFill>
                <a:latin typeface="Roboto"/>
                <a:ea typeface="Roboto"/>
                <a:cs typeface="Roboto"/>
                <a:sym typeface="Roboto"/>
              </a:rPr>
              <a:t>Théo TACHDJIAN</a:t>
            </a:r>
            <a:endParaRPr sz="1300">
              <a:solidFill>
                <a:schemeClr val="lt1"/>
              </a:solidFill>
              <a:latin typeface="Roboto"/>
              <a:ea typeface="Roboto"/>
              <a:cs typeface="Roboto"/>
              <a:sym typeface="Roboto"/>
            </a:endParaRPr>
          </a:p>
        </p:txBody>
      </p:sp>
      <p:pic>
        <p:nvPicPr>
          <p:cNvPr id="67" name="Google Shape;67;p13"/>
          <p:cNvPicPr preferRelativeResize="0"/>
          <p:nvPr/>
        </p:nvPicPr>
        <p:blipFill>
          <a:blip r:embed="rId3">
            <a:alphaModFix/>
          </a:blip>
          <a:stretch>
            <a:fillRect/>
          </a:stretch>
        </p:blipFill>
        <p:spPr>
          <a:xfrm>
            <a:off x="311700" y="1377769"/>
            <a:ext cx="3500225" cy="3500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215350" y="500925"/>
            <a:ext cx="40749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9.Axes </a:t>
            </a:r>
            <a:r>
              <a:rPr lang="fr"/>
              <a:t>d'approfondissement</a:t>
            </a:r>
            <a:endParaRPr/>
          </a:p>
        </p:txBody>
      </p:sp>
      <p:sp>
        <p:nvSpPr>
          <p:cNvPr id="147" name="Google Shape;147;p22"/>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600">
                <a:solidFill>
                  <a:srgbClr val="000000"/>
                </a:solidFill>
              </a:rPr>
              <a:t>Ajout d’extension</a:t>
            </a:r>
            <a:endParaRPr sz="1600">
              <a:solidFill>
                <a:srgbClr val="000000"/>
              </a:solidFill>
            </a:endParaRPr>
          </a:p>
          <a:p>
            <a:pPr indent="0" lvl="0" marL="0" rtl="0" algn="l">
              <a:spcBef>
                <a:spcPts val="1200"/>
              </a:spcBef>
              <a:spcAft>
                <a:spcPts val="0"/>
              </a:spcAft>
              <a:buNone/>
            </a:pPr>
            <a:r>
              <a:rPr lang="fr" sz="1600">
                <a:solidFill>
                  <a:srgbClr val="000000"/>
                </a:solidFill>
              </a:rPr>
              <a:t>Option de monétisation (publicité, dlc, abonnement)</a:t>
            </a:r>
            <a:endParaRPr sz="1600">
              <a:solidFill>
                <a:srgbClr val="000000"/>
              </a:solidFill>
            </a:endParaRPr>
          </a:p>
          <a:p>
            <a:pPr indent="0" lvl="0" marL="0" rtl="0" algn="l">
              <a:spcBef>
                <a:spcPts val="1200"/>
              </a:spcBef>
              <a:spcAft>
                <a:spcPts val="0"/>
              </a:spcAft>
              <a:buNone/>
            </a:pPr>
            <a:r>
              <a:rPr lang="fr" sz="1600">
                <a:solidFill>
                  <a:srgbClr val="000000"/>
                </a:solidFill>
              </a:rPr>
              <a:t>Version</a:t>
            </a:r>
            <a:r>
              <a:rPr lang="fr" sz="1600">
                <a:solidFill>
                  <a:srgbClr val="000000"/>
                </a:solidFill>
              </a:rPr>
              <a:t> logicielle et web via navigateur</a:t>
            </a:r>
            <a:endParaRPr sz="1600">
              <a:solidFill>
                <a:srgbClr val="000000"/>
              </a:solidFill>
            </a:endParaRPr>
          </a:p>
          <a:p>
            <a:pPr indent="0" lvl="0" marL="0" rtl="0" algn="l">
              <a:spcBef>
                <a:spcPts val="1200"/>
              </a:spcBef>
              <a:spcAft>
                <a:spcPts val="0"/>
              </a:spcAft>
              <a:buNone/>
            </a:pPr>
            <a:r>
              <a:rPr lang="fr" sz="1600">
                <a:solidFill>
                  <a:srgbClr val="000000"/>
                </a:solidFill>
              </a:rPr>
              <a:t>Nouveaux </a:t>
            </a:r>
            <a:r>
              <a:rPr lang="fr" sz="1600">
                <a:solidFill>
                  <a:srgbClr val="000000"/>
                </a:solidFill>
              </a:rPr>
              <a:t>système</a:t>
            </a:r>
            <a:r>
              <a:rPr lang="fr" sz="1600">
                <a:solidFill>
                  <a:srgbClr val="000000"/>
                </a:solidFill>
              </a:rPr>
              <a:t> de jeu (mode arène, mode survie…)</a:t>
            </a:r>
            <a:endParaRPr sz="1600">
              <a:solidFill>
                <a:srgbClr val="000000"/>
              </a:solidFill>
            </a:endParaRPr>
          </a:p>
          <a:p>
            <a:pPr indent="0" lvl="0" marL="0" rtl="0" algn="l">
              <a:spcBef>
                <a:spcPts val="1200"/>
              </a:spcBef>
              <a:spcAft>
                <a:spcPts val="0"/>
              </a:spcAft>
              <a:buNone/>
            </a:pPr>
            <a:r>
              <a:rPr lang="fr" sz="1600">
                <a:solidFill>
                  <a:srgbClr val="000000"/>
                </a:solidFill>
              </a:rPr>
              <a:t>Publication du jeu</a:t>
            </a:r>
            <a:endParaRPr sz="1600">
              <a:solidFill>
                <a:srgbClr val="000000"/>
              </a:solidFill>
            </a:endParaRPr>
          </a:p>
          <a:p>
            <a:pPr indent="0" lvl="0" marL="0" rtl="0" algn="l">
              <a:spcBef>
                <a:spcPts val="1200"/>
              </a:spcBef>
              <a:spcAft>
                <a:spcPts val="1200"/>
              </a:spcAft>
              <a:buNone/>
            </a:pPr>
            <a:r>
              <a:t/>
            </a:r>
            <a:endParaRPr/>
          </a:p>
        </p:txBody>
      </p:sp>
      <p:pic>
        <p:nvPicPr>
          <p:cNvPr id="148" name="Google Shape;148;p22"/>
          <p:cNvPicPr preferRelativeResize="0"/>
          <p:nvPr/>
        </p:nvPicPr>
        <p:blipFill>
          <a:blip r:embed="rId3">
            <a:alphaModFix/>
          </a:blip>
          <a:stretch>
            <a:fillRect/>
          </a:stretch>
        </p:blipFill>
        <p:spPr>
          <a:xfrm>
            <a:off x="256750" y="1540550"/>
            <a:ext cx="2363300" cy="3544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10.Conclusion</a:t>
            </a:r>
            <a:endParaRPr/>
          </a:p>
        </p:txBody>
      </p:sp>
      <p:sp>
        <p:nvSpPr>
          <p:cNvPr id="154" name="Google Shape;154;p23"/>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600">
                <a:solidFill>
                  <a:srgbClr val="000000"/>
                </a:solidFill>
              </a:rPr>
              <a:t>Un challenge </a:t>
            </a:r>
            <a:r>
              <a:rPr lang="fr" sz="1600">
                <a:solidFill>
                  <a:srgbClr val="000000"/>
                </a:solidFill>
              </a:rPr>
              <a:t>passionnant</a:t>
            </a:r>
            <a:endParaRPr sz="1600">
              <a:solidFill>
                <a:srgbClr val="000000"/>
              </a:solidFill>
            </a:endParaRPr>
          </a:p>
          <a:p>
            <a:pPr indent="0" lvl="0" marL="0" rtl="0" algn="l">
              <a:spcBef>
                <a:spcPts val="1200"/>
              </a:spcBef>
              <a:spcAft>
                <a:spcPts val="1200"/>
              </a:spcAft>
              <a:buNone/>
            </a:pPr>
            <a:r>
              <a:rPr lang="fr" sz="1600">
                <a:solidFill>
                  <a:srgbClr val="000000"/>
                </a:solidFill>
              </a:rPr>
              <a:t>Carte blanche pour programmer, jouer, et gagner (le titre de Développeur, Concepteur d’Application)</a:t>
            </a:r>
            <a:endParaRPr sz="1600">
              <a:solidFill>
                <a:srgbClr val="000000"/>
              </a:solidFill>
            </a:endParaRPr>
          </a:p>
        </p:txBody>
      </p:sp>
      <p:pic>
        <p:nvPicPr>
          <p:cNvPr id="155" name="Google Shape;155;p23"/>
          <p:cNvPicPr preferRelativeResize="0"/>
          <p:nvPr/>
        </p:nvPicPr>
        <p:blipFill>
          <a:blip r:embed="rId3">
            <a:alphaModFix/>
          </a:blip>
          <a:stretch>
            <a:fillRect/>
          </a:stretch>
        </p:blipFill>
        <p:spPr>
          <a:xfrm>
            <a:off x="376050" y="1635805"/>
            <a:ext cx="3548587" cy="2508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11.Remerciements</a:t>
            </a:r>
            <a:endParaRPr/>
          </a:p>
        </p:txBody>
      </p:sp>
      <p:sp>
        <p:nvSpPr>
          <p:cNvPr id="161" name="Google Shape;161;p2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2" name="Google Shape;162;p24"/>
          <p:cNvPicPr preferRelativeResize="0"/>
          <p:nvPr/>
        </p:nvPicPr>
        <p:blipFill>
          <a:blip r:embed="rId3">
            <a:alphaModFix/>
          </a:blip>
          <a:stretch>
            <a:fillRect/>
          </a:stretch>
        </p:blipFill>
        <p:spPr>
          <a:xfrm>
            <a:off x="311725" y="1657329"/>
            <a:ext cx="3627674" cy="2426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5"/>
          <p:cNvSpPr txBox="1"/>
          <p:nvPr>
            <p:ph type="title"/>
          </p:nvPr>
        </p:nvSpPr>
        <p:spPr>
          <a:xfrm>
            <a:off x="32725" y="500925"/>
            <a:ext cx="41664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12.Questions/réponses</a:t>
            </a:r>
            <a:endParaRPr/>
          </a:p>
        </p:txBody>
      </p:sp>
      <p:sp>
        <p:nvSpPr>
          <p:cNvPr id="168" name="Google Shape;168;p2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600">
                <a:solidFill>
                  <a:srgbClr val="000000"/>
                </a:solidFill>
              </a:rPr>
              <a:t>Une question, remarque, critique, compliment…</a:t>
            </a:r>
            <a:endParaRPr sz="1600">
              <a:solidFill>
                <a:srgbClr val="000000"/>
              </a:solidFill>
            </a:endParaRPr>
          </a:p>
          <a:p>
            <a:pPr indent="0" lvl="0" marL="0" rtl="0" algn="l">
              <a:spcBef>
                <a:spcPts val="1200"/>
              </a:spcBef>
              <a:spcAft>
                <a:spcPts val="1200"/>
              </a:spcAft>
              <a:buNone/>
            </a:pPr>
            <a:r>
              <a:rPr lang="fr" sz="1600">
                <a:solidFill>
                  <a:srgbClr val="000000"/>
                </a:solidFill>
              </a:rPr>
              <a:t>A vous de prendre la parole</a:t>
            </a:r>
            <a:endParaRPr sz="1600">
              <a:solidFill>
                <a:srgbClr val="000000"/>
              </a:solidFill>
            </a:endParaRPr>
          </a:p>
        </p:txBody>
      </p:sp>
      <p:pic>
        <p:nvPicPr>
          <p:cNvPr id="169" name="Google Shape;169;p25"/>
          <p:cNvPicPr preferRelativeResize="0"/>
          <p:nvPr/>
        </p:nvPicPr>
        <p:blipFill>
          <a:blip r:embed="rId3">
            <a:alphaModFix/>
          </a:blip>
          <a:stretch>
            <a:fillRect/>
          </a:stretch>
        </p:blipFill>
        <p:spPr>
          <a:xfrm>
            <a:off x="311725" y="1823002"/>
            <a:ext cx="3887526" cy="2185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1.Description</a:t>
            </a:r>
            <a:endParaRPr/>
          </a:p>
        </p:txBody>
      </p:sp>
      <p:sp>
        <p:nvSpPr>
          <p:cNvPr id="73" name="Google Shape;73;p1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600">
                <a:solidFill>
                  <a:srgbClr val="000000"/>
                </a:solidFill>
              </a:rPr>
              <a:t>Randomi GO est une </a:t>
            </a:r>
            <a:r>
              <a:rPr lang="fr" sz="1600">
                <a:solidFill>
                  <a:srgbClr val="000000"/>
                </a:solidFill>
              </a:rPr>
              <a:t>adaptation</a:t>
            </a:r>
            <a:r>
              <a:rPr lang="fr" sz="1600">
                <a:solidFill>
                  <a:srgbClr val="000000"/>
                </a:solidFill>
              </a:rPr>
              <a:t> sous format numérique du jeu de société Randomi créer en 2020 par Driss Khelfi</a:t>
            </a:r>
            <a:endParaRPr sz="1600">
              <a:solidFill>
                <a:srgbClr val="000000"/>
              </a:solidFill>
            </a:endParaRPr>
          </a:p>
          <a:p>
            <a:pPr indent="0" lvl="0" marL="0" rtl="0" algn="l">
              <a:spcBef>
                <a:spcPts val="1200"/>
              </a:spcBef>
              <a:spcAft>
                <a:spcPts val="1200"/>
              </a:spcAft>
              <a:buNone/>
            </a:pPr>
            <a:r>
              <a:rPr lang="fr" sz="1600">
                <a:solidFill>
                  <a:srgbClr val="000000"/>
                </a:solidFill>
              </a:rPr>
              <a:t>Jeu de carte </a:t>
            </a:r>
            <a:r>
              <a:rPr lang="fr" sz="1600">
                <a:solidFill>
                  <a:srgbClr val="000000"/>
                </a:solidFill>
              </a:rPr>
              <a:t>stratégique</a:t>
            </a:r>
            <a:r>
              <a:rPr lang="fr" sz="1600">
                <a:solidFill>
                  <a:srgbClr val="000000"/>
                </a:solidFill>
              </a:rPr>
              <a:t> jouable de 2 à 6 joueurs axé sur les éléments FEU, AIR, TERRE et EAU</a:t>
            </a:r>
            <a:endParaRPr sz="1600">
              <a:solidFill>
                <a:srgbClr val="000000"/>
              </a:solidFill>
            </a:endParaRPr>
          </a:p>
        </p:txBody>
      </p:sp>
      <p:sp>
        <p:nvSpPr>
          <p:cNvPr id="74" name="Google Shape;74;p14"/>
          <p:cNvSpPr txBox="1"/>
          <p:nvPr/>
        </p:nvSpPr>
        <p:spPr>
          <a:xfrm>
            <a:off x="455550" y="2045825"/>
            <a:ext cx="4770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00">
                <a:solidFill>
                  <a:schemeClr val="dk2"/>
                </a:solidFill>
                <a:latin typeface="Roboto"/>
                <a:ea typeface="Roboto"/>
                <a:cs typeface="Roboto"/>
                <a:sym typeface="Roboto"/>
              </a:rPr>
              <a:t>Inserer image boite randomi</a:t>
            </a:r>
            <a:endParaRPr sz="1300">
              <a:solidFill>
                <a:schemeClr val="dk2"/>
              </a:solidFill>
              <a:latin typeface="Roboto"/>
              <a:ea typeface="Roboto"/>
              <a:cs typeface="Roboto"/>
              <a:sym typeface="Roboto"/>
            </a:endParaRPr>
          </a:p>
        </p:txBody>
      </p:sp>
      <p:pic>
        <p:nvPicPr>
          <p:cNvPr id="75" name="Google Shape;75;p14"/>
          <p:cNvPicPr preferRelativeResize="0"/>
          <p:nvPr/>
        </p:nvPicPr>
        <p:blipFill>
          <a:blip r:embed="rId3">
            <a:alphaModFix/>
          </a:blip>
          <a:stretch>
            <a:fillRect/>
          </a:stretch>
        </p:blipFill>
        <p:spPr>
          <a:xfrm>
            <a:off x="455550" y="1414575"/>
            <a:ext cx="3706500" cy="2779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2.Idéation</a:t>
            </a:r>
            <a:endParaRPr/>
          </a:p>
        </p:txBody>
      </p:sp>
      <p:sp>
        <p:nvSpPr>
          <p:cNvPr id="81" name="Google Shape;81;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fr">
                <a:solidFill>
                  <a:srgbClr val="000000"/>
                </a:solidFill>
              </a:rPr>
              <a:t>Plusieurs idées ont été proposés. </a:t>
            </a:r>
            <a:endParaRPr>
              <a:solidFill>
                <a:srgbClr val="000000"/>
              </a:solidFill>
            </a:endParaRPr>
          </a:p>
          <a:p>
            <a:pPr indent="0" lvl="0" marL="0" rtl="0" algn="l">
              <a:spcBef>
                <a:spcPts val="1200"/>
              </a:spcBef>
              <a:spcAft>
                <a:spcPts val="0"/>
              </a:spcAft>
              <a:buNone/>
            </a:pPr>
            <a:r>
              <a:rPr lang="fr">
                <a:solidFill>
                  <a:srgbClr val="000000"/>
                </a:solidFill>
              </a:rPr>
              <a:t>Nous avons fait une sélection nos idées préférées parmis celles proposés, Randomi GO est arrivé en tête.</a:t>
            </a:r>
            <a:endParaRPr>
              <a:solidFill>
                <a:srgbClr val="000000"/>
              </a:solidFill>
            </a:endParaRPr>
          </a:p>
          <a:p>
            <a:pPr indent="0" lvl="0" marL="0" rtl="0" algn="l">
              <a:spcBef>
                <a:spcPts val="1200"/>
              </a:spcBef>
              <a:spcAft>
                <a:spcPts val="0"/>
              </a:spcAft>
              <a:buNone/>
            </a:pPr>
            <a:r>
              <a:rPr lang="fr">
                <a:solidFill>
                  <a:srgbClr val="000000"/>
                </a:solidFill>
              </a:rPr>
              <a:t>Parmis les idées proposées</a:t>
            </a:r>
            <a:endParaRPr>
              <a:solidFill>
                <a:srgbClr val="000000"/>
              </a:solidFill>
            </a:endParaRPr>
          </a:p>
          <a:p>
            <a:pPr indent="0" lvl="0" marL="0" rtl="0" algn="l">
              <a:spcBef>
                <a:spcPts val="1200"/>
              </a:spcBef>
              <a:spcAft>
                <a:spcPts val="0"/>
              </a:spcAft>
              <a:buNone/>
            </a:pPr>
            <a:r>
              <a:rPr lang="fr">
                <a:solidFill>
                  <a:srgbClr val="000000"/>
                </a:solidFill>
              </a:rPr>
              <a:t>Adblock pour station radio</a:t>
            </a:r>
            <a:endParaRPr>
              <a:solidFill>
                <a:srgbClr val="000000"/>
              </a:solidFill>
            </a:endParaRPr>
          </a:p>
          <a:p>
            <a:pPr indent="0" lvl="0" marL="0" rtl="0" algn="l">
              <a:spcBef>
                <a:spcPts val="1200"/>
              </a:spcBef>
              <a:spcAft>
                <a:spcPts val="0"/>
              </a:spcAft>
              <a:buNone/>
            </a:pPr>
            <a:r>
              <a:rPr lang="fr">
                <a:solidFill>
                  <a:srgbClr val="000000"/>
                </a:solidFill>
              </a:rPr>
              <a:t>Carte interactive avec lieux importants (monuments, site historique, hôtels, restaurant)</a:t>
            </a:r>
            <a:endParaRPr>
              <a:solidFill>
                <a:srgbClr val="000000"/>
              </a:solidFill>
            </a:endParaRPr>
          </a:p>
          <a:p>
            <a:pPr indent="0" lvl="0" marL="0" rtl="0" algn="l">
              <a:spcBef>
                <a:spcPts val="1200"/>
              </a:spcBef>
              <a:spcAft>
                <a:spcPts val="0"/>
              </a:spcAft>
              <a:buNone/>
            </a:pPr>
            <a:r>
              <a:rPr lang="fr">
                <a:solidFill>
                  <a:srgbClr val="000000"/>
                </a:solidFill>
              </a:rPr>
              <a:t>Gestionnaire d’objectifs personnels</a:t>
            </a:r>
            <a:endParaRPr>
              <a:solidFill>
                <a:srgbClr val="000000"/>
              </a:solidFill>
            </a:endParaRPr>
          </a:p>
          <a:p>
            <a:pPr indent="0" lvl="0" marL="0" rtl="0" algn="l">
              <a:spcBef>
                <a:spcPts val="1200"/>
              </a:spcBef>
              <a:spcAft>
                <a:spcPts val="0"/>
              </a:spcAft>
              <a:buNone/>
            </a:pPr>
            <a:r>
              <a:rPr lang="fr">
                <a:solidFill>
                  <a:srgbClr val="000000"/>
                </a:solidFill>
              </a:rPr>
              <a:t>Scanner d’image pour connaître les droits d’utilisations</a:t>
            </a:r>
            <a:endParaRPr>
              <a:solidFill>
                <a:srgbClr val="000000"/>
              </a:solidFill>
            </a:endParaRPr>
          </a:p>
          <a:p>
            <a:pPr indent="0" lvl="0" marL="0" rtl="0" algn="l">
              <a:spcBef>
                <a:spcPts val="1200"/>
              </a:spcBef>
              <a:spcAft>
                <a:spcPts val="1200"/>
              </a:spcAft>
              <a:buNone/>
            </a:pPr>
            <a:r>
              <a:rPr lang="fr">
                <a:solidFill>
                  <a:srgbClr val="000000"/>
                </a:solidFill>
              </a:rPr>
              <a:t>Espace communautaire pour légender et voter les meilleurs mèmes internet</a:t>
            </a:r>
            <a:endParaRPr>
              <a:solidFill>
                <a:srgbClr val="000000"/>
              </a:solidFill>
            </a:endParaRPr>
          </a:p>
        </p:txBody>
      </p:sp>
      <p:pic>
        <p:nvPicPr>
          <p:cNvPr id="82" name="Google Shape;82;p15"/>
          <p:cNvPicPr preferRelativeResize="0"/>
          <p:nvPr/>
        </p:nvPicPr>
        <p:blipFill>
          <a:blip r:embed="rId3">
            <a:alphaModFix/>
          </a:blip>
          <a:stretch>
            <a:fillRect/>
          </a:stretch>
        </p:blipFill>
        <p:spPr>
          <a:xfrm>
            <a:off x="311725" y="1654775"/>
            <a:ext cx="2887325" cy="2887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3.Objectif</a:t>
            </a:r>
            <a:endParaRPr/>
          </a:p>
        </p:txBody>
      </p:sp>
      <p:sp>
        <p:nvSpPr>
          <p:cNvPr id="88" name="Google Shape;88;p16"/>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fr" sz="1600">
                <a:solidFill>
                  <a:srgbClr val="000000"/>
                </a:solidFill>
              </a:rPr>
              <a:t>D</a:t>
            </a:r>
            <a:r>
              <a:rPr b="1" lang="fr" sz="1600">
                <a:solidFill>
                  <a:srgbClr val="000000"/>
                </a:solidFill>
              </a:rPr>
              <a:t>évelopper</a:t>
            </a:r>
            <a:r>
              <a:rPr lang="fr" sz="1600">
                <a:solidFill>
                  <a:srgbClr val="000000"/>
                </a:solidFill>
              </a:rPr>
              <a:t> une application mobile Randomi en proposant une </a:t>
            </a:r>
            <a:r>
              <a:rPr lang="fr" sz="1600">
                <a:solidFill>
                  <a:srgbClr val="000000"/>
                </a:solidFill>
              </a:rPr>
              <a:t>expérience</a:t>
            </a:r>
            <a:r>
              <a:rPr lang="fr" sz="1600">
                <a:solidFill>
                  <a:srgbClr val="000000"/>
                </a:solidFill>
              </a:rPr>
              <a:t> </a:t>
            </a:r>
            <a:r>
              <a:rPr lang="fr" sz="1600">
                <a:solidFill>
                  <a:srgbClr val="000000"/>
                </a:solidFill>
              </a:rPr>
              <a:t>utilisateur</a:t>
            </a:r>
            <a:r>
              <a:rPr lang="fr" sz="1600">
                <a:solidFill>
                  <a:srgbClr val="000000"/>
                </a:solidFill>
              </a:rPr>
              <a:t> proche du jeu physique tout en incorporant un mode multijoueur en ligne et créer un système de gamification poussant l’utilisateur à progresser.</a:t>
            </a:r>
            <a:endParaRPr sz="1600">
              <a:solidFill>
                <a:srgbClr val="000000"/>
              </a:solidFill>
            </a:endParaRPr>
          </a:p>
          <a:p>
            <a:pPr indent="0" lvl="0" marL="0" rtl="0" algn="l">
              <a:spcBef>
                <a:spcPts val="1200"/>
              </a:spcBef>
              <a:spcAft>
                <a:spcPts val="1200"/>
              </a:spcAft>
              <a:buNone/>
            </a:pPr>
            <a:r>
              <a:t/>
            </a:r>
            <a:endParaRPr/>
          </a:p>
        </p:txBody>
      </p:sp>
      <p:pic>
        <p:nvPicPr>
          <p:cNvPr id="89" name="Google Shape;89;p16"/>
          <p:cNvPicPr preferRelativeResize="0"/>
          <p:nvPr/>
        </p:nvPicPr>
        <p:blipFill>
          <a:blip r:embed="rId3">
            <a:alphaModFix/>
          </a:blip>
          <a:stretch>
            <a:fillRect/>
          </a:stretch>
        </p:blipFill>
        <p:spPr>
          <a:xfrm>
            <a:off x="311725" y="1555400"/>
            <a:ext cx="2910200" cy="2910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4.Cahier des charges</a:t>
            </a:r>
            <a:endParaRPr/>
          </a:p>
        </p:txBody>
      </p:sp>
      <p:sp>
        <p:nvSpPr>
          <p:cNvPr id="95" name="Google Shape;95;p1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fr" sz="1600">
                <a:solidFill>
                  <a:srgbClr val="000000"/>
                </a:solidFill>
                <a:latin typeface="Arial"/>
                <a:ea typeface="Arial"/>
                <a:cs typeface="Arial"/>
                <a:sym typeface="Arial"/>
              </a:rPr>
              <a:t>Adapter</a:t>
            </a:r>
            <a:r>
              <a:rPr lang="fr" sz="1600">
                <a:solidFill>
                  <a:srgbClr val="000000"/>
                </a:solidFill>
                <a:latin typeface="Arial"/>
                <a:ea typeface="Arial"/>
                <a:cs typeface="Arial"/>
                <a:sym typeface="Arial"/>
              </a:rPr>
              <a:t> le jeu de société </a:t>
            </a:r>
            <a:r>
              <a:rPr b="1" lang="fr" sz="1600">
                <a:solidFill>
                  <a:srgbClr val="000000"/>
                </a:solidFill>
                <a:latin typeface="Arial"/>
                <a:ea typeface="Arial"/>
                <a:cs typeface="Arial"/>
                <a:sym typeface="Arial"/>
              </a:rPr>
              <a:t>Randomi</a:t>
            </a:r>
            <a:r>
              <a:rPr lang="fr" sz="1600">
                <a:solidFill>
                  <a:srgbClr val="000000"/>
                </a:solidFill>
                <a:latin typeface="Arial"/>
                <a:ea typeface="Arial"/>
                <a:cs typeface="Arial"/>
                <a:sym typeface="Arial"/>
              </a:rPr>
              <a:t> en une application mobile multijoueur. L'objectif est de créer une expérience fluide avec des modes de jeu variés, une interface graphique immersive, et un système de matchmaking pour des parties en ligne jusqu'à 6 joueurs. Les parties incluent des mécaniques de pioche commune et des interactions stratégiques entre les cartes.. Le jeu sera disponible sur iOS et Android avec un mode hors-ligne. Des tests et mises à jour régulières assureront la qualité du produit.</a:t>
            </a:r>
            <a:endParaRPr sz="1600"/>
          </a:p>
        </p:txBody>
      </p:sp>
      <p:pic>
        <p:nvPicPr>
          <p:cNvPr id="96" name="Google Shape;96;p17"/>
          <p:cNvPicPr preferRelativeResize="0"/>
          <p:nvPr/>
        </p:nvPicPr>
        <p:blipFill>
          <a:blip r:embed="rId3">
            <a:alphaModFix/>
          </a:blip>
          <a:stretch>
            <a:fillRect/>
          </a:stretch>
        </p:blipFill>
        <p:spPr>
          <a:xfrm>
            <a:off x="311725" y="1843499"/>
            <a:ext cx="2054100" cy="3075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5.Outils de production</a:t>
            </a:r>
            <a:endParaRPr/>
          </a:p>
        </p:txBody>
      </p:sp>
      <p:sp>
        <p:nvSpPr>
          <p:cNvPr id="102" name="Google Shape;102;p18"/>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fr">
                <a:solidFill>
                  <a:srgbClr val="000000"/>
                </a:solidFill>
              </a:rPr>
              <a:t>Devons nous préciser des ordinateurs ?</a:t>
            </a:r>
            <a:endParaRPr>
              <a:solidFill>
                <a:srgbClr val="000000"/>
              </a:solidFill>
            </a:endParaRPr>
          </a:p>
          <a:p>
            <a:pPr indent="0" lvl="0" marL="0" rtl="0" algn="l">
              <a:spcBef>
                <a:spcPts val="1200"/>
              </a:spcBef>
              <a:spcAft>
                <a:spcPts val="0"/>
              </a:spcAft>
              <a:buNone/>
            </a:pPr>
            <a:r>
              <a:rPr lang="fr">
                <a:solidFill>
                  <a:srgbClr val="000000"/>
                </a:solidFill>
              </a:rPr>
              <a:t>Google Drive: stockage de documents divers ( notes, liens, tableaux, slides)</a:t>
            </a:r>
            <a:endParaRPr>
              <a:solidFill>
                <a:srgbClr val="000000"/>
              </a:solidFill>
            </a:endParaRPr>
          </a:p>
          <a:p>
            <a:pPr indent="0" lvl="0" marL="0" rtl="0" algn="l">
              <a:spcBef>
                <a:spcPts val="1200"/>
              </a:spcBef>
              <a:spcAft>
                <a:spcPts val="0"/>
              </a:spcAft>
              <a:buNone/>
            </a:pPr>
            <a:r>
              <a:rPr lang="fr">
                <a:solidFill>
                  <a:srgbClr val="000000"/>
                </a:solidFill>
              </a:rPr>
              <a:t>Chat Google: messagerie</a:t>
            </a:r>
            <a:endParaRPr>
              <a:solidFill>
                <a:srgbClr val="000000"/>
              </a:solidFill>
            </a:endParaRPr>
          </a:p>
          <a:p>
            <a:pPr indent="0" lvl="0" marL="0" rtl="0" algn="l">
              <a:spcBef>
                <a:spcPts val="1200"/>
              </a:spcBef>
              <a:spcAft>
                <a:spcPts val="0"/>
              </a:spcAft>
              <a:buNone/>
            </a:pPr>
            <a:r>
              <a:rPr lang="fr">
                <a:solidFill>
                  <a:srgbClr val="000000"/>
                </a:solidFill>
              </a:rPr>
              <a:t>Discord: visioconférence</a:t>
            </a:r>
            <a:endParaRPr>
              <a:solidFill>
                <a:srgbClr val="000000"/>
              </a:solidFill>
            </a:endParaRPr>
          </a:p>
          <a:p>
            <a:pPr indent="0" lvl="0" marL="0" rtl="0" algn="l">
              <a:spcBef>
                <a:spcPts val="1200"/>
              </a:spcBef>
              <a:spcAft>
                <a:spcPts val="0"/>
              </a:spcAft>
              <a:buNone/>
            </a:pPr>
            <a:r>
              <a:rPr lang="fr">
                <a:solidFill>
                  <a:srgbClr val="000000"/>
                </a:solidFill>
              </a:rPr>
              <a:t>Google doc/Bloc notes: prises de notes</a:t>
            </a:r>
            <a:endParaRPr>
              <a:solidFill>
                <a:srgbClr val="000000"/>
              </a:solidFill>
            </a:endParaRPr>
          </a:p>
          <a:p>
            <a:pPr indent="0" lvl="0" marL="0" rtl="0" algn="l">
              <a:spcBef>
                <a:spcPts val="1200"/>
              </a:spcBef>
              <a:spcAft>
                <a:spcPts val="0"/>
              </a:spcAft>
              <a:buNone/>
            </a:pPr>
            <a:r>
              <a:rPr lang="fr">
                <a:solidFill>
                  <a:srgbClr val="000000"/>
                </a:solidFill>
              </a:rPr>
              <a:t>Figma: Conception de maquettes</a:t>
            </a:r>
            <a:endParaRPr>
              <a:solidFill>
                <a:srgbClr val="000000"/>
              </a:solidFill>
            </a:endParaRPr>
          </a:p>
          <a:p>
            <a:pPr indent="0" lvl="0" marL="0" rtl="0" algn="l">
              <a:spcBef>
                <a:spcPts val="1200"/>
              </a:spcBef>
              <a:spcAft>
                <a:spcPts val="0"/>
              </a:spcAft>
              <a:buNone/>
            </a:pPr>
            <a:r>
              <a:rPr lang="fr">
                <a:solidFill>
                  <a:srgbClr val="000000"/>
                </a:solidFill>
              </a:rPr>
              <a:t>Visual Studio/Microsoft Visual Studio: environnement de développement</a:t>
            </a:r>
            <a:endParaRPr>
              <a:solidFill>
                <a:srgbClr val="000000"/>
              </a:solidFill>
            </a:endParaRPr>
          </a:p>
          <a:p>
            <a:pPr indent="0" lvl="0" marL="0" rtl="0" algn="l">
              <a:spcBef>
                <a:spcPts val="1200"/>
              </a:spcBef>
              <a:spcAft>
                <a:spcPts val="0"/>
              </a:spcAft>
              <a:buNone/>
            </a:pPr>
            <a:r>
              <a:rPr lang="fr">
                <a:solidFill>
                  <a:srgbClr val="000000"/>
                </a:solidFill>
              </a:rPr>
              <a:t>Jeu physique Randomi: test UI</a:t>
            </a:r>
            <a:endParaRPr>
              <a:solidFill>
                <a:srgbClr val="000000"/>
              </a:solidFill>
            </a:endParaRPr>
          </a:p>
          <a:p>
            <a:pPr indent="0" lvl="0" marL="0" rtl="0" algn="l">
              <a:spcBef>
                <a:spcPts val="1200"/>
              </a:spcBef>
              <a:spcAft>
                <a:spcPts val="0"/>
              </a:spcAft>
              <a:buNone/>
            </a:pPr>
            <a:r>
              <a:rPr lang="fr">
                <a:solidFill>
                  <a:srgbClr val="000000"/>
                </a:solidFill>
              </a:rPr>
              <a:t>Carnet de note: en 2025, toujours utile!</a:t>
            </a:r>
            <a:endParaRPr>
              <a:solidFill>
                <a:srgbClr val="000000"/>
              </a:solidFill>
            </a:endParaRPr>
          </a:p>
          <a:p>
            <a:pPr indent="0" lvl="0" marL="0" rtl="0" algn="l">
              <a:spcBef>
                <a:spcPts val="1200"/>
              </a:spcBef>
              <a:spcAft>
                <a:spcPts val="0"/>
              </a:spcAft>
              <a:buNone/>
            </a:pPr>
            <a:r>
              <a:rPr lang="fr">
                <a:solidFill>
                  <a:srgbClr val="000000"/>
                </a:solidFill>
              </a:rPr>
              <a:t>Jira: planification et gestionnaire de tâches par équipe</a:t>
            </a:r>
            <a:endParaRPr>
              <a:solidFill>
                <a:srgbClr val="000000"/>
              </a:solidFill>
            </a:endParaRPr>
          </a:p>
          <a:p>
            <a:pPr indent="0" lvl="0" marL="0" rtl="0" algn="l">
              <a:spcBef>
                <a:spcPts val="1200"/>
              </a:spcBef>
              <a:spcAft>
                <a:spcPts val="1200"/>
              </a:spcAft>
              <a:buNone/>
            </a:pPr>
            <a:r>
              <a:t/>
            </a:r>
            <a:endParaRPr/>
          </a:p>
        </p:txBody>
      </p:sp>
      <p:pic>
        <p:nvPicPr>
          <p:cNvPr id="103" name="Google Shape;103;p18"/>
          <p:cNvPicPr preferRelativeResize="0"/>
          <p:nvPr/>
        </p:nvPicPr>
        <p:blipFill>
          <a:blip r:embed="rId3">
            <a:alphaModFix/>
          </a:blip>
          <a:stretch>
            <a:fillRect/>
          </a:stretch>
        </p:blipFill>
        <p:spPr>
          <a:xfrm>
            <a:off x="311725" y="1944675"/>
            <a:ext cx="2785974" cy="27859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6.Technologies</a:t>
            </a:r>
            <a:endParaRPr/>
          </a:p>
        </p:txBody>
      </p:sp>
      <p:sp>
        <p:nvSpPr>
          <p:cNvPr id="109" name="Google Shape;109;p19"/>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solidFill>
                <a:srgbClr val="000000"/>
              </a:solidFill>
              <a:latin typeface="Arial"/>
              <a:ea typeface="Arial"/>
              <a:cs typeface="Arial"/>
              <a:sym typeface="Arial"/>
            </a:endParaRPr>
          </a:p>
        </p:txBody>
      </p:sp>
      <p:pic>
        <p:nvPicPr>
          <p:cNvPr id="110" name="Google Shape;110;p19"/>
          <p:cNvPicPr preferRelativeResize="0"/>
          <p:nvPr/>
        </p:nvPicPr>
        <p:blipFill>
          <a:blip r:embed="rId3">
            <a:alphaModFix/>
          </a:blip>
          <a:stretch>
            <a:fillRect/>
          </a:stretch>
        </p:blipFill>
        <p:spPr>
          <a:xfrm>
            <a:off x="311725" y="1657330"/>
            <a:ext cx="3757142" cy="2508900"/>
          </a:xfrm>
          <a:prstGeom prst="rect">
            <a:avLst/>
          </a:prstGeom>
          <a:noFill/>
          <a:ln>
            <a:noFill/>
          </a:ln>
        </p:spPr>
      </p:pic>
      <p:sp>
        <p:nvSpPr>
          <p:cNvPr id="111" name="Google Shape;111;p19"/>
          <p:cNvSpPr/>
          <p:nvPr/>
        </p:nvSpPr>
        <p:spPr>
          <a:xfrm>
            <a:off x="6028375" y="546800"/>
            <a:ext cx="1963008" cy="1093284"/>
          </a:xfrm>
          <a:prstGeom prst="cloud">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2" name="Google Shape;112;p19"/>
          <p:cNvSpPr txBox="1"/>
          <p:nvPr/>
        </p:nvSpPr>
        <p:spPr>
          <a:xfrm>
            <a:off x="5297500" y="831325"/>
            <a:ext cx="31806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fr" sz="1300">
                <a:latin typeface="Roboto"/>
                <a:ea typeface="Roboto"/>
                <a:cs typeface="Roboto"/>
                <a:sym typeface="Roboto"/>
              </a:rPr>
              <a:t>Serveur</a:t>
            </a:r>
            <a:endParaRPr b="1" sz="1300">
              <a:latin typeface="Roboto"/>
              <a:ea typeface="Roboto"/>
              <a:cs typeface="Roboto"/>
              <a:sym typeface="Roboto"/>
            </a:endParaRPr>
          </a:p>
          <a:p>
            <a:pPr indent="0" lvl="0" marL="0" rtl="0" algn="ctr">
              <a:spcBef>
                <a:spcPts val="0"/>
              </a:spcBef>
              <a:spcAft>
                <a:spcPts val="0"/>
              </a:spcAft>
              <a:buNone/>
            </a:pPr>
            <a:r>
              <a:rPr b="1" lang="fr" sz="1300">
                <a:latin typeface="Roboto"/>
                <a:ea typeface="Roboto"/>
                <a:cs typeface="Roboto"/>
                <a:sym typeface="Roboto"/>
              </a:rPr>
              <a:t>(ex: Google Cloud)</a:t>
            </a:r>
            <a:endParaRPr b="1" sz="1300">
              <a:latin typeface="Roboto"/>
              <a:ea typeface="Roboto"/>
              <a:cs typeface="Roboto"/>
              <a:sym typeface="Roboto"/>
            </a:endParaRPr>
          </a:p>
        </p:txBody>
      </p:sp>
      <p:sp>
        <p:nvSpPr>
          <p:cNvPr id="113" name="Google Shape;113;p19"/>
          <p:cNvSpPr/>
          <p:nvPr/>
        </p:nvSpPr>
        <p:spPr>
          <a:xfrm>
            <a:off x="4572000" y="1929875"/>
            <a:ext cx="969075" cy="1308625"/>
          </a:xfrm>
          <a:prstGeom prst="flowChartMagneticDisk">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4" name="Google Shape;114;p19"/>
          <p:cNvSpPr txBox="1"/>
          <p:nvPr/>
        </p:nvSpPr>
        <p:spPr>
          <a:xfrm>
            <a:off x="2898938" y="2343975"/>
            <a:ext cx="43152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fr" sz="1100">
                <a:latin typeface="Roboto"/>
                <a:ea typeface="Roboto"/>
                <a:cs typeface="Roboto"/>
                <a:sym typeface="Roboto"/>
              </a:rPr>
              <a:t>Base de donnée</a:t>
            </a:r>
            <a:endParaRPr b="1" sz="1100">
              <a:latin typeface="Roboto"/>
              <a:ea typeface="Roboto"/>
              <a:cs typeface="Roboto"/>
              <a:sym typeface="Roboto"/>
            </a:endParaRPr>
          </a:p>
          <a:p>
            <a:pPr indent="0" lvl="0" marL="0" rtl="0" algn="ctr">
              <a:spcBef>
                <a:spcPts val="0"/>
              </a:spcBef>
              <a:spcAft>
                <a:spcPts val="0"/>
              </a:spcAft>
              <a:buNone/>
            </a:pPr>
            <a:r>
              <a:rPr b="1" lang="fr" sz="1100">
                <a:latin typeface="Roboto"/>
                <a:ea typeface="Roboto"/>
                <a:cs typeface="Roboto"/>
                <a:sym typeface="Roboto"/>
              </a:rPr>
              <a:t>(ex: SQL)</a:t>
            </a:r>
            <a:endParaRPr b="1" sz="1100">
              <a:latin typeface="Roboto"/>
              <a:ea typeface="Roboto"/>
              <a:cs typeface="Roboto"/>
              <a:sym typeface="Roboto"/>
            </a:endParaRPr>
          </a:p>
        </p:txBody>
      </p:sp>
      <p:sp>
        <p:nvSpPr>
          <p:cNvPr id="115" name="Google Shape;115;p19"/>
          <p:cNvSpPr/>
          <p:nvPr/>
        </p:nvSpPr>
        <p:spPr>
          <a:xfrm>
            <a:off x="6369500" y="4124800"/>
            <a:ext cx="422100" cy="405900"/>
          </a:xfrm>
          <a:prstGeom prst="smileyFace">
            <a:avLst>
              <a:gd fmla="val 4653"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6" name="Google Shape;116;p19"/>
          <p:cNvSpPr/>
          <p:nvPr/>
        </p:nvSpPr>
        <p:spPr>
          <a:xfrm>
            <a:off x="6460425" y="2103775"/>
            <a:ext cx="1962900" cy="988200"/>
          </a:xfrm>
          <a:prstGeom prst="rect">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7" name="Google Shape;117;p19"/>
          <p:cNvSpPr txBox="1"/>
          <p:nvPr/>
        </p:nvSpPr>
        <p:spPr>
          <a:xfrm>
            <a:off x="6447975" y="2299688"/>
            <a:ext cx="19878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fr" sz="1300">
                <a:latin typeface="Roboto"/>
                <a:ea typeface="Roboto"/>
                <a:cs typeface="Roboto"/>
                <a:sym typeface="Roboto"/>
              </a:rPr>
              <a:t>Backend </a:t>
            </a:r>
            <a:endParaRPr b="1" sz="1300">
              <a:latin typeface="Roboto"/>
              <a:ea typeface="Roboto"/>
              <a:cs typeface="Roboto"/>
              <a:sym typeface="Roboto"/>
            </a:endParaRPr>
          </a:p>
          <a:p>
            <a:pPr indent="0" lvl="0" marL="0" rtl="0" algn="ctr">
              <a:spcBef>
                <a:spcPts val="0"/>
              </a:spcBef>
              <a:spcAft>
                <a:spcPts val="0"/>
              </a:spcAft>
              <a:buNone/>
            </a:pPr>
            <a:r>
              <a:rPr b="1" lang="fr" sz="1300">
                <a:latin typeface="Roboto"/>
                <a:ea typeface="Roboto"/>
                <a:cs typeface="Roboto"/>
                <a:sym typeface="Roboto"/>
              </a:rPr>
              <a:t>(Rust Python ou C#)</a:t>
            </a:r>
            <a:endParaRPr b="1" sz="1300">
              <a:latin typeface="Roboto"/>
              <a:ea typeface="Roboto"/>
              <a:cs typeface="Roboto"/>
              <a:sym typeface="Roboto"/>
            </a:endParaRPr>
          </a:p>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sp>
        <p:nvSpPr>
          <p:cNvPr id="118" name="Google Shape;118;p19"/>
          <p:cNvSpPr/>
          <p:nvPr/>
        </p:nvSpPr>
        <p:spPr>
          <a:xfrm>
            <a:off x="5771500" y="3357975"/>
            <a:ext cx="1549800" cy="653700"/>
          </a:xfrm>
          <a:prstGeom prst="roundRect">
            <a:avLst>
              <a:gd fmla="val 16667" name="adj"/>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19" name="Google Shape;119;p19"/>
          <p:cNvSpPr txBox="1"/>
          <p:nvPr/>
        </p:nvSpPr>
        <p:spPr>
          <a:xfrm>
            <a:off x="5178250" y="3389150"/>
            <a:ext cx="27363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fr" sz="1300">
                <a:latin typeface="Roboto"/>
                <a:ea typeface="Roboto"/>
                <a:cs typeface="Roboto"/>
                <a:sym typeface="Roboto"/>
              </a:rPr>
              <a:t>Frontend</a:t>
            </a:r>
            <a:endParaRPr b="1" sz="1300">
              <a:latin typeface="Roboto"/>
              <a:ea typeface="Roboto"/>
              <a:cs typeface="Roboto"/>
              <a:sym typeface="Roboto"/>
            </a:endParaRPr>
          </a:p>
          <a:p>
            <a:pPr indent="0" lvl="0" marL="0" rtl="0" algn="ctr">
              <a:spcBef>
                <a:spcPts val="0"/>
              </a:spcBef>
              <a:spcAft>
                <a:spcPts val="0"/>
              </a:spcAft>
              <a:buNone/>
            </a:pPr>
            <a:r>
              <a:rPr b="1" lang="fr" sz="1300">
                <a:latin typeface="Roboto"/>
                <a:ea typeface="Roboto"/>
                <a:cs typeface="Roboto"/>
                <a:sym typeface="Roboto"/>
              </a:rPr>
              <a:t>(ex: Three.js)</a:t>
            </a:r>
            <a:endParaRPr b="1" sz="1300">
              <a:latin typeface="Roboto"/>
              <a:ea typeface="Roboto"/>
              <a:cs typeface="Roboto"/>
              <a:sym typeface="Roboto"/>
            </a:endParaRPr>
          </a:p>
        </p:txBody>
      </p:sp>
      <p:sp>
        <p:nvSpPr>
          <p:cNvPr id="120" name="Google Shape;120;p19"/>
          <p:cNvSpPr/>
          <p:nvPr/>
        </p:nvSpPr>
        <p:spPr>
          <a:xfrm>
            <a:off x="6990650" y="1702125"/>
            <a:ext cx="223500" cy="339600"/>
          </a:xfrm>
          <a:prstGeom prst="down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21" name="Google Shape;121;p19"/>
          <p:cNvSpPr/>
          <p:nvPr/>
        </p:nvSpPr>
        <p:spPr>
          <a:xfrm rot="10800000">
            <a:off x="4754175" y="994125"/>
            <a:ext cx="786900" cy="785100"/>
          </a:xfrm>
          <a:prstGeom prst="bentUpArrow">
            <a:avLst>
              <a:gd fmla="val 25000" name="adj1"/>
              <a:gd fmla="val 25000" name="adj2"/>
              <a:gd fmla="val 25000" name="adj3"/>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22" name="Google Shape;122;p19"/>
          <p:cNvSpPr/>
          <p:nvPr/>
        </p:nvSpPr>
        <p:spPr>
          <a:xfrm flipH="1">
            <a:off x="4932375" y="3389150"/>
            <a:ext cx="608700" cy="523200"/>
          </a:xfrm>
          <a:prstGeom prst="bentUpArrow">
            <a:avLst>
              <a:gd fmla="val 25000" name="adj1"/>
              <a:gd fmla="val 25000" name="adj2"/>
              <a:gd fmla="val 25000" name="adj3"/>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23" name="Google Shape;123;p19"/>
          <p:cNvSpPr/>
          <p:nvPr/>
        </p:nvSpPr>
        <p:spPr>
          <a:xfrm>
            <a:off x="5126925" y="906400"/>
            <a:ext cx="506100" cy="3741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24" name="Google Shape;124;p19"/>
          <p:cNvSpPr/>
          <p:nvPr/>
        </p:nvSpPr>
        <p:spPr>
          <a:xfrm rot="5400000">
            <a:off x="5084175" y="3401425"/>
            <a:ext cx="524400" cy="696300"/>
          </a:xfrm>
          <a:prstGeom prst="bentUpArrow">
            <a:avLst>
              <a:gd fmla="val 25000" name="adj1"/>
              <a:gd fmla="val 26134" name="adj2"/>
              <a:gd fmla="val 25000" name="adj3"/>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25" name="Google Shape;125;p19"/>
          <p:cNvSpPr/>
          <p:nvPr/>
        </p:nvSpPr>
        <p:spPr>
          <a:xfrm flipH="1" rot="10800000">
            <a:off x="6990650" y="1640077"/>
            <a:ext cx="223500" cy="339600"/>
          </a:xfrm>
          <a:prstGeom prst="down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26" name="Google Shape;126;p19"/>
          <p:cNvSpPr/>
          <p:nvPr/>
        </p:nvSpPr>
        <p:spPr>
          <a:xfrm>
            <a:off x="6017125" y="1592625"/>
            <a:ext cx="384000" cy="1621800"/>
          </a:xfrm>
          <a:prstGeom prst="up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127" name="Google Shape;127;p19"/>
          <p:cNvSpPr/>
          <p:nvPr/>
        </p:nvSpPr>
        <p:spPr>
          <a:xfrm flipH="1" rot="10800000">
            <a:off x="6017125" y="1760838"/>
            <a:ext cx="384000" cy="1621800"/>
          </a:xfrm>
          <a:prstGeom prst="up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7.Visuels</a:t>
            </a:r>
            <a:endParaRPr/>
          </a:p>
        </p:txBody>
      </p:sp>
      <p:sp>
        <p:nvSpPr>
          <p:cNvPr id="133" name="Google Shape;133;p20"/>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4" name="Google Shape;134;p20"/>
          <p:cNvPicPr preferRelativeResize="0"/>
          <p:nvPr/>
        </p:nvPicPr>
        <p:blipFill>
          <a:blip r:embed="rId3">
            <a:alphaModFix/>
          </a:blip>
          <a:stretch>
            <a:fillRect/>
          </a:stretch>
        </p:blipFill>
        <p:spPr>
          <a:xfrm>
            <a:off x="4698513" y="1148075"/>
            <a:ext cx="4058724" cy="3773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8.Planning de </a:t>
            </a:r>
            <a:endParaRPr/>
          </a:p>
          <a:p>
            <a:pPr indent="0" lvl="0" marL="0" rtl="0" algn="l">
              <a:spcBef>
                <a:spcPts val="0"/>
              </a:spcBef>
              <a:spcAft>
                <a:spcPts val="0"/>
              </a:spcAft>
              <a:buNone/>
            </a:pPr>
            <a:r>
              <a:rPr lang="fr"/>
              <a:t>développement</a:t>
            </a:r>
            <a:endParaRPr/>
          </a:p>
        </p:txBody>
      </p:sp>
      <p:sp>
        <p:nvSpPr>
          <p:cNvPr id="140" name="Google Shape;140;p21"/>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600" u="sng">
                <a:solidFill>
                  <a:srgbClr val="000000"/>
                </a:solidFill>
              </a:rPr>
              <a:t>Janvier:</a:t>
            </a:r>
            <a:r>
              <a:rPr lang="fr" sz="1600">
                <a:solidFill>
                  <a:srgbClr val="000000"/>
                </a:solidFill>
              </a:rPr>
              <a:t> écriture, organisation, planning</a:t>
            </a:r>
            <a:endParaRPr sz="1600">
              <a:solidFill>
                <a:srgbClr val="000000"/>
              </a:solidFill>
            </a:endParaRPr>
          </a:p>
          <a:p>
            <a:pPr indent="0" lvl="0" marL="0" rtl="0" algn="l">
              <a:spcBef>
                <a:spcPts val="1200"/>
              </a:spcBef>
              <a:spcAft>
                <a:spcPts val="0"/>
              </a:spcAft>
              <a:buNone/>
            </a:pPr>
            <a:r>
              <a:rPr lang="fr" sz="1600" u="sng">
                <a:solidFill>
                  <a:srgbClr val="000000"/>
                </a:solidFill>
              </a:rPr>
              <a:t>Février:</a:t>
            </a:r>
            <a:r>
              <a:rPr lang="fr" sz="1600">
                <a:solidFill>
                  <a:srgbClr val="000000"/>
                </a:solidFill>
              </a:rPr>
              <a:t> Interface de connexion, création bdd</a:t>
            </a:r>
            <a:endParaRPr sz="1600">
              <a:solidFill>
                <a:srgbClr val="000000"/>
              </a:solidFill>
            </a:endParaRPr>
          </a:p>
          <a:p>
            <a:pPr indent="0" lvl="0" marL="0" rtl="0" algn="l">
              <a:spcBef>
                <a:spcPts val="1200"/>
              </a:spcBef>
              <a:spcAft>
                <a:spcPts val="0"/>
              </a:spcAft>
              <a:buNone/>
            </a:pPr>
            <a:r>
              <a:rPr lang="fr" sz="1600" u="sng">
                <a:solidFill>
                  <a:srgbClr val="000000"/>
                </a:solidFill>
              </a:rPr>
              <a:t>Mars:</a:t>
            </a:r>
            <a:r>
              <a:rPr lang="fr" sz="1600">
                <a:solidFill>
                  <a:srgbClr val="000000"/>
                </a:solidFill>
              </a:rPr>
              <a:t> Mode solo tutoriel, solo classique avec 30 cartes objets</a:t>
            </a:r>
            <a:endParaRPr sz="1600">
              <a:solidFill>
                <a:srgbClr val="000000"/>
              </a:solidFill>
            </a:endParaRPr>
          </a:p>
          <a:p>
            <a:pPr indent="0" lvl="0" marL="0" rtl="0" algn="l">
              <a:spcBef>
                <a:spcPts val="1200"/>
              </a:spcBef>
              <a:spcAft>
                <a:spcPts val="0"/>
              </a:spcAft>
              <a:buNone/>
            </a:pPr>
            <a:r>
              <a:rPr lang="fr" sz="1600" u="sng">
                <a:solidFill>
                  <a:srgbClr val="000000"/>
                </a:solidFill>
              </a:rPr>
              <a:t>Avril:</a:t>
            </a:r>
            <a:r>
              <a:rPr lang="fr" sz="1600">
                <a:solidFill>
                  <a:srgbClr val="000000"/>
                </a:solidFill>
              </a:rPr>
              <a:t> Création serveur, Mode multijoueur, ajout de 30 nouvelles cartes, paramètres</a:t>
            </a:r>
            <a:endParaRPr sz="1600">
              <a:solidFill>
                <a:srgbClr val="000000"/>
              </a:solidFill>
            </a:endParaRPr>
          </a:p>
          <a:p>
            <a:pPr indent="0" lvl="0" marL="0" rtl="0" algn="l">
              <a:spcBef>
                <a:spcPts val="1200"/>
              </a:spcBef>
              <a:spcAft>
                <a:spcPts val="0"/>
              </a:spcAft>
              <a:buNone/>
            </a:pPr>
            <a:r>
              <a:rPr lang="fr" sz="1600" u="sng">
                <a:solidFill>
                  <a:srgbClr val="000000"/>
                </a:solidFill>
              </a:rPr>
              <a:t>Mai/Juin</a:t>
            </a:r>
            <a:r>
              <a:rPr lang="fr" sz="1600">
                <a:solidFill>
                  <a:srgbClr val="000000"/>
                </a:solidFill>
              </a:rPr>
              <a:t>: Système de progression, test sécurité, ajout de nouvelles cartes (entre 30 et 40)</a:t>
            </a:r>
            <a:endParaRPr sz="1600">
              <a:solidFill>
                <a:srgbClr val="000000"/>
              </a:solidFill>
            </a:endParaRPr>
          </a:p>
          <a:p>
            <a:pPr indent="0" lvl="0" marL="0" rtl="0" algn="l">
              <a:spcBef>
                <a:spcPts val="1200"/>
              </a:spcBef>
              <a:spcAft>
                <a:spcPts val="1200"/>
              </a:spcAft>
              <a:buNone/>
            </a:pPr>
            <a:r>
              <a:rPr lang="fr" sz="1600" u="sng">
                <a:solidFill>
                  <a:srgbClr val="000000"/>
                </a:solidFill>
              </a:rPr>
              <a:t>Juin/Juillet:</a:t>
            </a:r>
            <a:r>
              <a:rPr lang="fr" sz="1600">
                <a:solidFill>
                  <a:srgbClr val="000000"/>
                </a:solidFill>
              </a:rPr>
              <a:t> test mode 3 joueurs et plus, correction…</a:t>
            </a:r>
            <a:endParaRPr sz="1600">
              <a:solidFill>
                <a:srgbClr val="000000"/>
              </a:solidFill>
            </a:endParaRPr>
          </a:p>
        </p:txBody>
      </p:sp>
      <p:pic>
        <p:nvPicPr>
          <p:cNvPr id="141" name="Google Shape;141;p21"/>
          <p:cNvPicPr preferRelativeResize="0"/>
          <p:nvPr/>
        </p:nvPicPr>
        <p:blipFill>
          <a:blip r:embed="rId3">
            <a:alphaModFix/>
          </a:blip>
          <a:stretch>
            <a:fillRect/>
          </a:stretch>
        </p:blipFill>
        <p:spPr>
          <a:xfrm>
            <a:off x="311725" y="1845300"/>
            <a:ext cx="3617926" cy="2411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